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3"/>
  </p:notesMasterIdLst>
  <p:sldIdLst>
    <p:sldId id="266" r:id="rId2"/>
    <p:sldId id="273" r:id="rId3"/>
    <p:sldId id="257" r:id="rId4"/>
    <p:sldId id="258" r:id="rId5"/>
    <p:sldId id="277" r:id="rId6"/>
    <p:sldId id="278" r:id="rId7"/>
    <p:sldId id="279" r:id="rId8"/>
    <p:sldId id="281" r:id="rId9"/>
    <p:sldId id="28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850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89913" autoAdjust="0"/>
  </p:normalViewPr>
  <p:slideViewPr>
    <p:cSldViewPr snapToGrid="0">
      <p:cViewPr varScale="1">
        <p:scale>
          <a:sx n="78" d="100"/>
          <a:sy n="78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err="1"/>
              <a:t>Verwendung</a:t>
            </a:r>
            <a:r>
              <a:rPr lang="en-GB" baseline="0" dirty="0"/>
              <a:t> von </a:t>
            </a:r>
            <a:r>
              <a:rPr lang="en-GB" baseline="0" dirty="0" err="1"/>
              <a:t>Datenbanken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Energieversorgung in Österreich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dPt>
            <c:idx val="0"/>
            <c:bubble3D val="0"/>
            <c:spPr>
              <a:solidFill>
                <a:srgbClr val="850E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4F1-4072-8E34-7AC7A56AECDA}"/>
              </c:ext>
            </c:extLst>
          </c:dPt>
          <c:dPt>
            <c:idx val="1"/>
            <c:bubble3D val="0"/>
            <c:spPr>
              <a:solidFill>
                <a:srgbClr val="CC33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4F1-4072-8E34-7AC7A56AECDA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4F1-4072-8E34-7AC7A56AECDA}"/>
              </c:ext>
            </c:extLst>
          </c:dPt>
          <c:dPt>
            <c:idx val="3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4F1-4072-8E34-7AC7A56AECDA}"/>
              </c:ext>
            </c:extLst>
          </c:dPt>
          <c:dPt>
            <c:idx val="4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E6-4548-9665-64432A64CA3B}"/>
              </c:ext>
            </c:extLst>
          </c:dPt>
          <c:dPt>
            <c:idx val="5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528-4C56-8226-9432495B82E5}"/>
              </c:ext>
            </c:extLst>
          </c:dPt>
          <c:cat>
            <c:strRef>
              <c:f>Tabelle1!$A$2:$A$7</c:f>
              <c:strCache>
                <c:ptCount val="2"/>
                <c:pt idx="0">
                  <c:v>DB benötigt</c:v>
                </c:pt>
                <c:pt idx="1">
                  <c:v>keine DB benötigt</c:v>
                </c:pt>
              </c:strCache>
            </c:str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11-4749-BE51-0957D89DD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8161B-689B-40A7-8E01-89EB5198B8A8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544B9-94B4-4FE2-A04D-67835D4043F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51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544B9-94B4-4FE2-A04D-67835D4043F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17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544B9-94B4-4FE2-A04D-67835D4043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477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544B9-94B4-4FE2-A04D-67835D4043F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67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2544B9-94B4-4FE2-A04D-67835D4043F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3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AA73F60-055D-4E6C-B9D5-EDF8EE69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9"/>
            <a:ext cx="12192000" cy="685164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9119" y="2550160"/>
            <a:ext cx="10353762" cy="1757680"/>
          </a:xfrm>
        </p:spPr>
        <p:txBody>
          <a:bodyPr>
            <a:normAutofit/>
          </a:bodyPr>
          <a:lstStyle/>
          <a:p>
            <a:r>
              <a:rPr lang="en-GB" dirty="0"/>
              <a:t>Object Relational Mapping</a:t>
            </a:r>
            <a:br>
              <a:rPr lang="en-GB" dirty="0"/>
            </a:br>
            <a:r>
              <a:rPr lang="en-GB" sz="1100" dirty="0"/>
              <a:t>by Maier, </a:t>
            </a:r>
            <a:r>
              <a:rPr lang="en-GB" sz="1100" dirty="0" err="1"/>
              <a:t>Kölle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59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3" name="Picture 7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174" name="Picture 6" descr="Bildergebnis für netzwerk">
            <a:extLst>
              <a:ext uri="{FF2B5EF4-FFF2-40B4-BE49-F238E27FC236}">
                <a16:creationId xmlns:a16="http://schemas.microsoft.com/office/drawing/2014/main" id="{56675B1B-1285-48C4-9E87-EC3BF9960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1" r="3222"/>
          <a:stretch/>
        </p:blipFill>
        <p:spPr bwMode="auto">
          <a:xfrm rot="5400000">
            <a:off x="-1094385" y="1083733"/>
            <a:ext cx="6858001" cy="469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6EB23459-7A20-453B-955B-361EDA0B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446" y="304800"/>
            <a:ext cx="7836915" cy="970450"/>
          </a:xfrm>
        </p:spPr>
        <p:txBody>
          <a:bodyPr/>
          <a:lstStyle/>
          <a:p>
            <a:r>
              <a:rPr lang="de-AT" dirty="0"/>
              <a:t>Zusammenfassung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DE40888-393B-468E-9CA9-F7C51CAE2AA3}"/>
              </a:ext>
            </a:extLst>
          </p:cNvPr>
          <p:cNvSpPr txBox="1"/>
          <p:nvPr/>
        </p:nvSpPr>
        <p:spPr>
          <a:xfrm>
            <a:off x="5181462" y="2149019"/>
            <a:ext cx="62533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87% aller Programme brauchen DB – Ergo Datenbanken sind unverzichtbar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Konflikt: JAVA, Python, etc. arbeiten mit Objekten, DB arbeiten mit Zeilen, Spalten (Felder einer Tabelle)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ORM befindet sich zwischen diesen beiden Welten und fungiert als Zwischensystem zur Überwindung dieser Barriere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7553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err="1"/>
              <a:t>System.out.println</a:t>
            </a:r>
            <a:r>
              <a:rPr lang="en-GB" sz="3200" dirty="0"/>
              <a:t>(“Thanks for your attention!”);</a:t>
            </a:r>
            <a:br>
              <a:rPr lang="en-GB" sz="3200" dirty="0"/>
            </a:br>
            <a:r>
              <a:rPr lang="en-GB" sz="3200" dirty="0"/>
              <a:t>print(“Thanks for your attention!”);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964479"/>
          </a:xfrm>
        </p:spPr>
        <p:txBody>
          <a:bodyPr>
            <a:normAutofit/>
          </a:bodyPr>
          <a:lstStyle/>
          <a:p>
            <a:r>
              <a:rPr lang="en-GB" dirty="0" err="1">
                <a:latin typeface="+mj-lt"/>
              </a:rPr>
              <a:t>Quellen</a:t>
            </a:r>
            <a:endParaRPr lang="en-GB" dirty="0">
              <a:latin typeface="+mj-lt"/>
            </a:endParaRPr>
          </a:p>
          <a:p>
            <a:r>
              <a:rPr lang="en-GB" sz="1500" dirty="0">
                <a:latin typeface="+mj-lt"/>
              </a:rPr>
              <a:t>Wikipedia</a:t>
            </a:r>
          </a:p>
          <a:p>
            <a:r>
              <a:rPr lang="en-GB" sz="1500" dirty="0">
                <a:latin typeface="+mj-lt"/>
              </a:rPr>
              <a:t>Internet</a:t>
            </a:r>
          </a:p>
          <a:p>
            <a:r>
              <a:rPr lang="en-GB" sz="1500" dirty="0" err="1">
                <a:latin typeface="+mj-lt"/>
              </a:rPr>
              <a:t>StackOverFlow</a:t>
            </a:r>
            <a:endParaRPr lang="en-GB" sz="1500" dirty="0">
              <a:latin typeface="+mj-lt"/>
            </a:endParaRPr>
          </a:p>
          <a:p>
            <a:r>
              <a:rPr lang="en-GB" sz="1500" dirty="0" err="1">
                <a:latin typeface="+mj-lt"/>
              </a:rPr>
              <a:t>ByteCodeBoys</a:t>
            </a:r>
            <a:endParaRPr lang="en-GB" sz="1500" dirty="0">
              <a:latin typeface="+mj-lt"/>
            </a:endParaRPr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913795" y="3967314"/>
            <a:ext cx="10353762" cy="19644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GB" dirty="0" err="1">
                <a:latin typeface="+mj-lt"/>
              </a:rPr>
              <a:t>Arbeitsaufteilung</a:t>
            </a:r>
            <a:endParaRPr lang="en-GB" dirty="0">
              <a:latin typeface="+mj-lt"/>
            </a:endParaRPr>
          </a:p>
          <a:p>
            <a:r>
              <a:rPr lang="en-GB" sz="1600" dirty="0"/>
              <a:t>Maier Christopher 			PowerPoint Presentation, </a:t>
            </a:r>
            <a:r>
              <a:rPr lang="en-GB" sz="1600" dirty="0" err="1"/>
              <a:t>Inhalt</a:t>
            </a:r>
            <a:endParaRPr lang="en-GB" sz="1600" dirty="0"/>
          </a:p>
          <a:p>
            <a:r>
              <a:rPr lang="en-GB" sz="1600" dirty="0" err="1"/>
              <a:t>Niklas</a:t>
            </a:r>
            <a:r>
              <a:rPr lang="en-GB" sz="1600" dirty="0"/>
              <a:t> </a:t>
            </a:r>
            <a:r>
              <a:rPr lang="en-GB" sz="1600" dirty="0" err="1"/>
              <a:t>Kölle</a:t>
            </a:r>
            <a:r>
              <a:rPr lang="en-GB" sz="1600" dirty="0"/>
              <a:t>				</a:t>
            </a:r>
            <a:r>
              <a:rPr lang="en-GB" sz="1600" dirty="0" err="1"/>
              <a:t>Anwendungsbeispiel</a:t>
            </a:r>
            <a:r>
              <a:rPr lang="en-GB" sz="1600" dirty="0"/>
              <a:t>, Aufbau, </a:t>
            </a:r>
            <a:r>
              <a:rPr lang="en-GB" sz="1600" dirty="0" err="1"/>
              <a:t>Inhalt</a:t>
            </a:r>
            <a:endParaRPr lang="en-GB" sz="1600" dirty="0"/>
          </a:p>
          <a:p>
            <a:endParaRPr lang="en-GB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042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066" name="Picture 18" descr="Bildergebnis für source code">
            <a:extLst>
              <a:ext uri="{FF2B5EF4-FFF2-40B4-BE49-F238E27FC236}">
                <a16:creationId xmlns:a16="http://schemas.microsoft.com/office/drawing/2014/main" id="{F5FCF4D6-97B1-4806-A0E1-47B2A08F5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5983" y="274320"/>
            <a:ext cx="9440034" cy="1322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5" name="Rechteck 4"/>
          <p:cNvSpPr/>
          <p:nvPr/>
        </p:nvSpPr>
        <p:spPr>
          <a:xfrm>
            <a:off x="965200" y="1859340"/>
            <a:ext cx="57207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err="1"/>
              <a:t>Datenbanken</a:t>
            </a:r>
            <a:r>
              <a:rPr lang="en-GB" dirty="0"/>
              <a:t> – </a:t>
            </a:r>
            <a:r>
              <a:rPr lang="en-GB" dirty="0" err="1"/>
              <a:t>Wozu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benötigt</a:t>
            </a:r>
            <a:r>
              <a:rPr lang="en-GB" dirty="0"/>
              <a:t> ?</a:t>
            </a:r>
            <a:endParaRPr lang="en-US" dirty="0"/>
          </a:p>
          <a:p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Object Relational Mapping – </a:t>
            </a:r>
            <a:r>
              <a:rPr lang="en-US" dirty="0" err="1"/>
              <a:t>Einführung</a:t>
            </a:r>
            <a:r>
              <a:rPr lang="en-US" dirty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funktioniert</a:t>
            </a:r>
            <a:r>
              <a:rPr lang="en-US" dirty="0"/>
              <a:t> ORM ?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 err="1"/>
              <a:t>Vorteile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Verwendung</a:t>
            </a:r>
            <a:r>
              <a:rPr lang="en-US" dirty="0"/>
              <a:t> von ORM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 err="1"/>
              <a:t>Nachteile</a:t>
            </a:r>
            <a:r>
              <a:rPr lang="en-US" dirty="0"/>
              <a:t> </a:t>
            </a:r>
            <a:r>
              <a:rPr lang="en-US" dirty="0" err="1"/>
              <a:t>beim</a:t>
            </a:r>
            <a:r>
              <a:rPr lang="en-US" dirty="0"/>
              <a:t> </a:t>
            </a:r>
            <a:r>
              <a:rPr lang="en-US" dirty="0" err="1"/>
              <a:t>Einsatz</a:t>
            </a:r>
            <a:r>
              <a:rPr lang="en-US" dirty="0"/>
              <a:t> von ORM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/>
              <a:t>Code </a:t>
            </a:r>
            <a:r>
              <a:rPr lang="en-US" dirty="0" err="1"/>
              <a:t>Beispiel</a:t>
            </a:r>
            <a:r>
              <a:rPr lang="en-US" dirty="0"/>
              <a:t>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en-US" dirty="0" err="1"/>
              <a:t>Zusammenfassung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9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" y="521110"/>
            <a:ext cx="11785600" cy="970450"/>
          </a:xfrm>
        </p:spPr>
        <p:txBody>
          <a:bodyPr>
            <a:normAutofit/>
          </a:bodyPr>
          <a:lstStyle/>
          <a:p>
            <a:r>
              <a:rPr lang="de-AT" dirty="0"/>
              <a:t>Datenbanken – Wozu benötigt man sie ?</a:t>
            </a:r>
            <a:endParaRPr lang="en-GB" dirty="0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561820354"/>
              </p:ext>
            </p:extLst>
          </p:nvPr>
        </p:nvGraphicFramePr>
        <p:xfrm>
          <a:off x="5767755" y="1596609"/>
          <a:ext cx="6200726" cy="43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7B0CEC9D-C842-4E6D-90C9-4352292DD46F}"/>
              </a:ext>
            </a:extLst>
          </p:cNvPr>
          <p:cNvSpPr txBox="1"/>
          <p:nvPr/>
        </p:nvSpPr>
        <p:spPr>
          <a:xfrm>
            <a:off x="776748" y="1936955"/>
            <a:ext cx="57125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dirty="0"/>
              <a:t>elektronisches Verwaltungssystem zum Abbilden von großen Datenmengen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A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dirty="0"/>
              <a:t>Besteht aus Datenbankmanagementsystem und der eigentlichen Datenbank, die die Datensätze 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A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dirty="0"/>
              <a:t>87% aller Software arbeitet direkt oder indirekt mit Datenbanken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AT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dirty="0"/>
              <a:t>Bekannte Beispiele: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de-AT" dirty="0"/>
              <a:t>Enterprise Ressource </a:t>
            </a:r>
            <a:r>
              <a:rPr lang="de-AT" dirty="0" err="1"/>
              <a:t>Planning</a:t>
            </a:r>
            <a:r>
              <a:rPr lang="de-AT" dirty="0"/>
              <a:t> – Software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de-AT" dirty="0"/>
              <a:t>Banken und Versicherungen</a:t>
            </a:r>
          </a:p>
        </p:txBody>
      </p:sp>
    </p:spTree>
    <p:extLst>
      <p:ext uri="{BB962C8B-B14F-4D97-AF65-F5344CB8AC3E}">
        <p14:creationId xmlns:p14="http://schemas.microsoft.com/office/powerpoint/2010/main" val="278947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2515" y="4483843"/>
            <a:ext cx="10353762" cy="970450"/>
          </a:xfrm>
        </p:spPr>
        <p:txBody>
          <a:bodyPr/>
          <a:lstStyle/>
          <a:p>
            <a:r>
              <a:rPr lang="de-AT" dirty="0"/>
              <a:t>Was ist ORM ?</a:t>
            </a:r>
          </a:p>
        </p:txBody>
      </p:sp>
      <p:pic>
        <p:nvPicPr>
          <p:cNvPr id="3074" name="Picture 2" descr="Bildergebnis für serverraum">
            <a:extLst>
              <a:ext uri="{FF2B5EF4-FFF2-40B4-BE49-F238E27FC236}">
                <a16:creationId xmlns:a16="http://schemas.microsoft.com/office/drawing/2014/main" id="{89705C9C-68B9-4F22-AAF9-80DD1B53C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41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3" name="Picture 7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AFBE9D2-8DA7-48C9-84B4-214F4237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3" y="609600"/>
            <a:ext cx="7699264" cy="970450"/>
          </a:xfrm>
        </p:spPr>
        <p:txBody>
          <a:bodyPr/>
          <a:lstStyle/>
          <a:p>
            <a:r>
              <a:rPr lang="en-GB" dirty="0" err="1"/>
              <a:t>Wie</a:t>
            </a:r>
            <a:r>
              <a:rPr lang="en-GB" dirty="0"/>
              <a:t> </a:t>
            </a:r>
            <a:r>
              <a:rPr lang="de-AT" dirty="0"/>
              <a:t>funktioniert</a:t>
            </a:r>
            <a:r>
              <a:rPr lang="en-GB" dirty="0"/>
              <a:t> ORM ?</a:t>
            </a:r>
          </a:p>
        </p:txBody>
      </p:sp>
      <p:pic>
        <p:nvPicPr>
          <p:cNvPr id="6" name="Picture 2" descr="Bildergebnis für source code">
            <a:extLst>
              <a:ext uri="{FF2B5EF4-FFF2-40B4-BE49-F238E27FC236}">
                <a16:creationId xmlns:a16="http://schemas.microsoft.com/office/drawing/2014/main" id="{C52D565F-EE97-49B1-88BE-0DC1EEF94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11"/>
          <a:stretch/>
        </p:blipFill>
        <p:spPr bwMode="auto">
          <a:xfrm>
            <a:off x="7097488" y="1"/>
            <a:ext cx="507105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02DA74B-F7D7-48F9-A5E0-5093CDB13C8D}"/>
              </a:ext>
            </a:extLst>
          </p:cNvPr>
          <p:cNvSpPr txBox="1"/>
          <p:nvPr/>
        </p:nvSpPr>
        <p:spPr>
          <a:xfrm>
            <a:off x="570271" y="1868129"/>
            <a:ext cx="6066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Klassen werden als Tabellen abgebildet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Jedes Objekt entspricht einer Tabellenzeile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Jedes Attribute entspricht einer Tabellenspalte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Identität entspricht dem Primärschlüssel der Tabelle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Referenzen werden mittels einer Fremdschlüssel-Primärschlüssel-Beziehung dargestellt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467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3" name="Picture 7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71917E72-C3F2-44CF-BE11-3154B1D5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19" y="570271"/>
            <a:ext cx="6775031" cy="970450"/>
          </a:xfrm>
        </p:spPr>
        <p:txBody>
          <a:bodyPr>
            <a:normAutofit fontScale="90000"/>
          </a:bodyPr>
          <a:lstStyle/>
          <a:p>
            <a:r>
              <a:rPr lang="de-AT" dirty="0"/>
              <a:t>Vorteile beim Verwenden von ORM</a:t>
            </a:r>
          </a:p>
        </p:txBody>
      </p:sp>
      <p:pic>
        <p:nvPicPr>
          <p:cNvPr id="5122" name="Picture 2" descr="Bildergebnis für datenbank">
            <a:extLst>
              <a:ext uri="{FF2B5EF4-FFF2-40B4-BE49-F238E27FC236}">
                <a16:creationId xmlns:a16="http://schemas.microsoft.com/office/drawing/2014/main" id="{20D5FAC4-130A-4E02-9434-4DD8EED3D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7" t="288" r="23912" b="-288"/>
          <a:stretch/>
        </p:blipFill>
        <p:spPr bwMode="auto">
          <a:xfrm>
            <a:off x="7138250" y="39331"/>
            <a:ext cx="5053750" cy="681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1AB3BA5-AF44-4ABF-8BB5-873ABC2321D4}"/>
              </a:ext>
            </a:extLst>
          </p:cNvPr>
          <p:cNvSpPr txBox="1"/>
          <p:nvPr/>
        </p:nvSpPr>
        <p:spPr>
          <a:xfrm>
            <a:off x="751895" y="2451175"/>
            <a:ext cx="5997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Unabhängig von der Datenbank (egal ob MySQL, SQLite, </a:t>
            </a:r>
            <a:r>
              <a:rPr lang="de-AT" dirty="0" err="1"/>
              <a:t>MariaDB</a:t>
            </a:r>
            <a:r>
              <a:rPr lang="de-AT" dirty="0"/>
              <a:t>, 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Es müssen keine SQL-Statements mehr geschrieben werden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Eignet sich gut zum schnellen Testen auf unterschiedlichen Systemen </a:t>
            </a:r>
          </a:p>
        </p:txBody>
      </p:sp>
    </p:spTree>
    <p:extLst>
      <p:ext uri="{BB962C8B-B14F-4D97-AF65-F5344CB8AC3E}">
        <p14:creationId xmlns:p14="http://schemas.microsoft.com/office/powerpoint/2010/main" val="42155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80000"/>
                  <a:lumMod val="80000"/>
                </a:schemeClr>
                <a:schemeClr val="bg2">
                  <a:tint val="98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3" name="Picture 7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2C6CB4A-1950-44B8-8723-78DEADBF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787" y="442452"/>
            <a:ext cx="6489895" cy="970450"/>
          </a:xfrm>
        </p:spPr>
        <p:txBody>
          <a:bodyPr>
            <a:normAutofit fontScale="90000"/>
          </a:bodyPr>
          <a:lstStyle/>
          <a:p>
            <a:r>
              <a:rPr lang="de-AT" dirty="0"/>
              <a:t>Nachteile bei Einsatz von ORM</a:t>
            </a:r>
          </a:p>
        </p:txBody>
      </p:sp>
      <p:pic>
        <p:nvPicPr>
          <p:cNvPr id="6146" name="Picture 2" descr="Bildergebnis für datenbank">
            <a:extLst>
              <a:ext uri="{FF2B5EF4-FFF2-40B4-BE49-F238E27FC236}">
                <a16:creationId xmlns:a16="http://schemas.microsoft.com/office/drawing/2014/main" id="{8DEFD378-6573-40C6-8B98-EC5426442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0" r="23729"/>
          <a:stretch/>
        </p:blipFill>
        <p:spPr bwMode="auto">
          <a:xfrm>
            <a:off x="7277243" y="0"/>
            <a:ext cx="4904923" cy="6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FE35D6D-97A8-49A8-9809-E6142581D256}"/>
              </a:ext>
            </a:extLst>
          </p:cNvPr>
          <p:cNvSpPr txBox="1"/>
          <p:nvPr/>
        </p:nvSpPr>
        <p:spPr>
          <a:xfrm>
            <a:off x="845574" y="1691148"/>
            <a:ext cx="57420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Es kann zu Problemen mit unterschiedlichen Versionen kommen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Leistungseinbußen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Mehr Speicher wird benötigt (ORM und zusätzlichen DB)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Teilweise nicht alle Funktionen jeder Datenbank nutzbar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Der Umgang mit SQL-Statements wird schnell verlernt</a:t>
            </a:r>
          </a:p>
        </p:txBody>
      </p:sp>
    </p:spTree>
    <p:extLst>
      <p:ext uri="{BB962C8B-B14F-4D97-AF65-F5344CB8AC3E}">
        <p14:creationId xmlns:p14="http://schemas.microsoft.com/office/powerpoint/2010/main" val="23932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5CDCE-C2DF-4BC4-B59B-09124D698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82" y="334295"/>
            <a:ext cx="6480063" cy="970450"/>
          </a:xfrm>
        </p:spPr>
        <p:txBody>
          <a:bodyPr/>
          <a:lstStyle/>
          <a:p>
            <a:r>
              <a:rPr lang="de-AT" dirty="0"/>
              <a:t>Anwendungen für ORM</a:t>
            </a:r>
          </a:p>
        </p:txBody>
      </p:sp>
      <p:sp>
        <p:nvSpPr>
          <p:cNvPr id="4" name="AutoShape 4" descr="Bildergebnis für database wallpaper">
            <a:extLst>
              <a:ext uri="{FF2B5EF4-FFF2-40B4-BE49-F238E27FC236}">
                <a16:creationId xmlns:a16="http://schemas.microsoft.com/office/drawing/2014/main" id="{D6F6BDF0-E146-49DD-8DF5-30510D5B1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7265" y="1010265"/>
            <a:ext cx="2571135" cy="257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206" name="Picture 14" descr="Bildergebnis für database room">
            <a:extLst>
              <a:ext uri="{FF2B5EF4-FFF2-40B4-BE49-F238E27FC236}">
                <a16:creationId xmlns:a16="http://schemas.microsoft.com/office/drawing/2014/main" id="{DE9FBDED-6C61-43EE-877B-2A9F4596A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3" r="18058"/>
          <a:stretch/>
        </p:blipFill>
        <p:spPr bwMode="auto">
          <a:xfrm>
            <a:off x="6563032" y="0"/>
            <a:ext cx="56289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21A38E6-35E1-4D04-9B3D-9A04DE44C7C0}"/>
              </a:ext>
            </a:extLst>
          </p:cNvPr>
          <p:cNvSpPr txBox="1"/>
          <p:nvPr/>
        </p:nvSpPr>
        <p:spPr>
          <a:xfrm>
            <a:off x="639097" y="1592826"/>
            <a:ext cx="5102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wenn eine Software mit auf unterschiedlichen Systemen und damit auf unterschiedlichen Datenbanken funktionieren soll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A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Vergleiche JAVA – ORM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AT" dirty="0"/>
              <a:t>Maximale Unabhängigkeit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D6CFC-6A54-4301-9873-5860DE24AB78}"/>
              </a:ext>
            </a:extLst>
          </p:cNvPr>
          <p:cNvSpPr txBox="1"/>
          <p:nvPr/>
        </p:nvSpPr>
        <p:spPr>
          <a:xfrm>
            <a:off x="639097" y="3883742"/>
            <a:ext cx="510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AT" dirty="0"/>
              <a:t>Beliebt: wenn Apps mit PC – Software kommunizieren will</a:t>
            </a:r>
          </a:p>
        </p:txBody>
      </p:sp>
    </p:spTree>
    <p:extLst>
      <p:ext uri="{BB962C8B-B14F-4D97-AF65-F5344CB8AC3E}">
        <p14:creationId xmlns:p14="http://schemas.microsoft.com/office/powerpoint/2010/main" val="66150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2F88F-DDA0-46D7-83F1-E113DEBB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32671"/>
            <a:ext cx="10353762" cy="970450"/>
          </a:xfrm>
        </p:spPr>
        <p:txBody>
          <a:bodyPr/>
          <a:lstStyle/>
          <a:p>
            <a:r>
              <a:rPr lang="de-AT" dirty="0"/>
              <a:t>Anwendungsbeispiel – Source Code</a:t>
            </a:r>
          </a:p>
        </p:txBody>
      </p:sp>
      <p:pic>
        <p:nvPicPr>
          <p:cNvPr id="1028" name="Picture 4" descr="https://thumbs.dreamstime.com/b/programming-coding-source-code-screen-abstract-software-developer-computer-script-55910605.jpg">
            <a:extLst>
              <a:ext uri="{FF2B5EF4-FFF2-40B4-BE49-F238E27FC236}">
                <a16:creationId xmlns:a16="http://schemas.microsoft.com/office/drawing/2014/main" id="{84BBA193-39F2-4755-9603-2504498B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90249"/>
            <a:ext cx="12192000" cy="81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1117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301</Words>
  <Application>Microsoft Office PowerPoint</Application>
  <PresentationFormat>Breitbild</PresentationFormat>
  <Paragraphs>76</Paragraphs>
  <Slides>11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Calisto MT</vt:lpstr>
      <vt:lpstr>Trebuchet MS</vt:lpstr>
      <vt:lpstr>Wingdings</vt:lpstr>
      <vt:lpstr>Wingdings 2</vt:lpstr>
      <vt:lpstr>Schiefer</vt:lpstr>
      <vt:lpstr>Object Relational Mapping by Maier, Kölle </vt:lpstr>
      <vt:lpstr>Agenda</vt:lpstr>
      <vt:lpstr>Datenbanken – Wozu benötigt man sie ?</vt:lpstr>
      <vt:lpstr>Was ist ORM ?</vt:lpstr>
      <vt:lpstr>Wie funktioniert ORM ?</vt:lpstr>
      <vt:lpstr>Vorteile beim Verwenden von ORM</vt:lpstr>
      <vt:lpstr>Nachteile bei Einsatz von ORM</vt:lpstr>
      <vt:lpstr>Anwendungen für ORM</vt:lpstr>
      <vt:lpstr>Anwendungsbeispiel – Source Code</vt:lpstr>
      <vt:lpstr>Zusammenfassung</vt:lpstr>
      <vt:lpstr>System.out.println(“Thanks for your attention!”); print(“Thanks for your attention!”);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Christopher Maier</dc:creator>
  <cp:lastModifiedBy>Christopher Maier</cp:lastModifiedBy>
  <cp:revision>74</cp:revision>
  <dcterms:created xsi:type="dcterms:W3CDTF">2017-04-09T17:10:23Z</dcterms:created>
  <dcterms:modified xsi:type="dcterms:W3CDTF">2018-04-03T14:58:03Z</dcterms:modified>
</cp:coreProperties>
</file>